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" charset="1" panose="00000500000000000000"/>
      <p:regular r:id="rId16"/>
    </p:embeddedFont>
    <p:embeddedFont>
      <p:font typeface="Canva Sans" charset="1" panose="020B0503030501040103"/>
      <p:regular r:id="rId17"/>
    </p:embeddedFont>
    <p:embeddedFont>
      <p:font typeface="Ballpoint" charset="1" panose="00000000000000000000"/>
      <p:regular r:id="rId18"/>
    </p:embeddedFont>
    <p:embeddedFont>
      <p:font typeface="Poppins" charset="1" panose="00000500000000000000"/>
      <p:regular r:id="rId19"/>
    </p:embeddedFont>
    <p:embeddedFont>
      <p:font typeface="Open Sans Bold" charset="1" panose="020B0806030504020204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gif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3.gif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18" Target="../media/image33.png" Type="http://schemas.openxmlformats.org/officeDocument/2006/relationships/image"/><Relationship Id="rId19" Target="../media/image34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6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gif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gif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19" Target="../media/image50.png" Type="http://schemas.openxmlformats.org/officeDocument/2006/relationships/image"/><Relationship Id="rId2" Target="../media/image4.png" Type="http://schemas.openxmlformats.org/officeDocument/2006/relationships/image"/><Relationship Id="rId20" Target="../media/image51.png" Type="http://schemas.openxmlformats.org/officeDocument/2006/relationships/image"/><Relationship Id="rId21" Target="../media/image52.png" Type="http://schemas.openxmlformats.org/officeDocument/2006/relationships/image"/><Relationship Id="rId22" Target="../media/image53.png" Type="http://schemas.openxmlformats.org/officeDocument/2006/relationships/image"/><Relationship Id="rId23" Target="../media/image54.svg" Type="http://schemas.openxmlformats.org/officeDocument/2006/relationships/image"/><Relationship Id="rId24" Target="../media/image55.png" Type="http://schemas.openxmlformats.org/officeDocument/2006/relationships/image"/><Relationship Id="rId25" Target="../media/image56.png" Type="http://schemas.openxmlformats.org/officeDocument/2006/relationships/image"/><Relationship Id="rId26" Target="../media/image57.png" Type="http://schemas.openxmlformats.org/officeDocument/2006/relationships/image"/><Relationship Id="rId3" Target="../media/image5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524873" y="522668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584430" y="4598030"/>
            <a:ext cx="10077703" cy="3746021"/>
            <a:chOff x="0" y="0"/>
            <a:chExt cx="2207800" cy="8206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7800" cy="820669"/>
            </a:xfrm>
            <a:custGeom>
              <a:avLst/>
              <a:gdLst/>
              <a:ahLst/>
              <a:cxnLst/>
              <a:rect r="r" b="b" t="t" l="l"/>
              <a:pathLst>
                <a:path h="820669" w="2207800">
                  <a:moveTo>
                    <a:pt x="0" y="0"/>
                  </a:moveTo>
                  <a:lnTo>
                    <a:pt x="2207800" y="0"/>
                  </a:lnTo>
                  <a:lnTo>
                    <a:pt x="2207800" y="820669"/>
                  </a:lnTo>
                  <a:lnTo>
                    <a:pt x="0" y="82066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207800" cy="858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85881" y="742462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5158" y="556986"/>
            <a:ext cx="1559146" cy="1970794"/>
          </a:xfrm>
          <a:custGeom>
            <a:avLst/>
            <a:gdLst/>
            <a:ahLst/>
            <a:cxnLst/>
            <a:rect r="r" b="b" t="t" l="l"/>
            <a:pathLst>
              <a:path h="1970794" w="1559146">
                <a:moveTo>
                  <a:pt x="0" y="0"/>
                </a:moveTo>
                <a:lnTo>
                  <a:pt x="1559145" y="0"/>
                </a:lnTo>
                <a:lnTo>
                  <a:pt x="1559145" y="1970795"/>
                </a:lnTo>
                <a:lnTo>
                  <a:pt x="0" y="19707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0" t="-269" r="-38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715701" y="1070533"/>
            <a:ext cx="2547465" cy="1057198"/>
          </a:xfrm>
          <a:custGeom>
            <a:avLst/>
            <a:gdLst/>
            <a:ahLst/>
            <a:cxnLst/>
            <a:rect r="r" b="b" t="t" l="l"/>
            <a:pathLst>
              <a:path h="1057198" w="2547465">
                <a:moveTo>
                  <a:pt x="0" y="0"/>
                </a:moveTo>
                <a:lnTo>
                  <a:pt x="2547465" y="0"/>
                </a:lnTo>
                <a:lnTo>
                  <a:pt x="2547465" y="1057198"/>
                </a:lnTo>
                <a:lnTo>
                  <a:pt x="0" y="10571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91779" y="2470631"/>
            <a:ext cx="6395309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GENERADOR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8027" y="4694744"/>
            <a:ext cx="7875158" cy="337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5"/>
              </a:lnSpc>
              <a:spcBef>
                <a:spcPct val="0"/>
              </a:spcBef>
            </a:pPr>
            <a:r>
              <a:rPr lang="en-US" sz="968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 REPORTES DE RED CON PYTHON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554638" y="5756726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4180" y="0"/>
            <a:ext cx="18525554" cy="10211160"/>
          </a:xfrm>
          <a:custGeom>
            <a:avLst/>
            <a:gdLst/>
            <a:ahLst/>
            <a:cxnLst/>
            <a:rect r="r" b="b" t="t" l="l"/>
            <a:pathLst>
              <a:path h="10211160" w="18525554">
                <a:moveTo>
                  <a:pt x="0" y="0"/>
                </a:moveTo>
                <a:lnTo>
                  <a:pt x="18525554" y="0"/>
                </a:lnTo>
                <a:lnTo>
                  <a:pt x="18525554" y="10211160"/>
                </a:lnTo>
                <a:lnTo>
                  <a:pt x="0" y="10211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74" r="0" b="-104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470822" y="527316"/>
            <a:ext cx="8788478" cy="3430777"/>
            <a:chOff x="0" y="0"/>
            <a:chExt cx="2314661" cy="9035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14661" cy="903579"/>
            </a:xfrm>
            <a:custGeom>
              <a:avLst/>
              <a:gdLst/>
              <a:ahLst/>
              <a:cxnLst/>
              <a:rect r="r" b="b" t="t" l="l"/>
              <a:pathLst>
                <a:path h="903579" w="2314661">
                  <a:moveTo>
                    <a:pt x="44927" y="0"/>
                  </a:moveTo>
                  <a:lnTo>
                    <a:pt x="2269734" y="0"/>
                  </a:lnTo>
                  <a:cubicBezTo>
                    <a:pt x="2294546" y="0"/>
                    <a:pt x="2314661" y="20114"/>
                    <a:pt x="2314661" y="44927"/>
                  </a:cubicBezTo>
                  <a:lnTo>
                    <a:pt x="2314661" y="858652"/>
                  </a:lnTo>
                  <a:cubicBezTo>
                    <a:pt x="2314661" y="870568"/>
                    <a:pt x="2309927" y="881995"/>
                    <a:pt x="2301502" y="890420"/>
                  </a:cubicBezTo>
                  <a:cubicBezTo>
                    <a:pt x="2293077" y="898846"/>
                    <a:pt x="2281649" y="903579"/>
                    <a:pt x="2269734" y="903579"/>
                  </a:cubicBezTo>
                  <a:lnTo>
                    <a:pt x="44927" y="903579"/>
                  </a:lnTo>
                  <a:cubicBezTo>
                    <a:pt x="20114" y="903579"/>
                    <a:pt x="0" y="883465"/>
                    <a:pt x="0" y="858652"/>
                  </a:cubicBezTo>
                  <a:lnTo>
                    <a:pt x="0" y="44927"/>
                  </a:lnTo>
                  <a:cubicBezTo>
                    <a:pt x="0" y="33011"/>
                    <a:pt x="4733" y="21584"/>
                    <a:pt x="13159" y="13159"/>
                  </a:cubicBezTo>
                  <a:cubicBezTo>
                    <a:pt x="21584" y="4733"/>
                    <a:pt x="33011" y="0"/>
                    <a:pt x="4492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14661" cy="941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40805" y="1900694"/>
            <a:ext cx="4183253" cy="4114800"/>
          </a:xfrm>
          <a:custGeom>
            <a:avLst/>
            <a:gdLst/>
            <a:ahLst/>
            <a:cxnLst/>
            <a:rect r="r" b="b" t="t" l="l"/>
            <a:pathLst>
              <a:path h="4114800" w="4183253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14450" y="3852538"/>
            <a:ext cx="4408695" cy="2581924"/>
          </a:xfrm>
          <a:custGeom>
            <a:avLst/>
            <a:gdLst/>
            <a:ahLst/>
            <a:cxnLst/>
            <a:rect r="r" b="b" t="t" l="l"/>
            <a:pathLst>
              <a:path h="2581924" w="4408695">
                <a:moveTo>
                  <a:pt x="0" y="0"/>
                </a:moveTo>
                <a:lnTo>
                  <a:pt x="4408695" y="0"/>
                </a:lnTo>
                <a:lnTo>
                  <a:pt x="4408695" y="2581924"/>
                </a:lnTo>
                <a:lnTo>
                  <a:pt x="0" y="2581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629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841816" y="7989212"/>
            <a:ext cx="5112120" cy="2099351"/>
            <a:chOff x="0" y="0"/>
            <a:chExt cx="1346402" cy="5529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46402" cy="552916"/>
            </a:xfrm>
            <a:custGeom>
              <a:avLst/>
              <a:gdLst/>
              <a:ahLst/>
              <a:cxnLst/>
              <a:rect r="r" b="b" t="t" l="l"/>
              <a:pathLst>
                <a:path h="552916" w="1346402">
                  <a:moveTo>
                    <a:pt x="77236" y="0"/>
                  </a:moveTo>
                  <a:lnTo>
                    <a:pt x="1269166" y="0"/>
                  </a:lnTo>
                  <a:cubicBezTo>
                    <a:pt x="1289651" y="0"/>
                    <a:pt x="1309296" y="8137"/>
                    <a:pt x="1323780" y="22622"/>
                  </a:cubicBezTo>
                  <a:cubicBezTo>
                    <a:pt x="1338265" y="37106"/>
                    <a:pt x="1346402" y="56751"/>
                    <a:pt x="1346402" y="77236"/>
                  </a:cubicBezTo>
                  <a:lnTo>
                    <a:pt x="1346402" y="475680"/>
                  </a:lnTo>
                  <a:cubicBezTo>
                    <a:pt x="1346402" y="496164"/>
                    <a:pt x="1338265" y="515809"/>
                    <a:pt x="1323780" y="530294"/>
                  </a:cubicBezTo>
                  <a:cubicBezTo>
                    <a:pt x="1309296" y="544778"/>
                    <a:pt x="1289651" y="552916"/>
                    <a:pt x="1269166" y="552916"/>
                  </a:cubicBezTo>
                  <a:lnTo>
                    <a:pt x="77236" y="552916"/>
                  </a:lnTo>
                  <a:cubicBezTo>
                    <a:pt x="56751" y="552916"/>
                    <a:pt x="37106" y="544778"/>
                    <a:pt x="22622" y="530294"/>
                  </a:cubicBezTo>
                  <a:cubicBezTo>
                    <a:pt x="8137" y="515809"/>
                    <a:pt x="0" y="496164"/>
                    <a:pt x="0" y="475680"/>
                  </a:cubicBezTo>
                  <a:lnTo>
                    <a:pt x="0" y="77236"/>
                  </a:lnTo>
                  <a:cubicBezTo>
                    <a:pt x="0" y="56751"/>
                    <a:pt x="8137" y="37106"/>
                    <a:pt x="22622" y="22622"/>
                  </a:cubicBezTo>
                  <a:cubicBezTo>
                    <a:pt x="37106" y="8137"/>
                    <a:pt x="56751" y="0"/>
                    <a:pt x="772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46402" cy="591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“RPA para la automatización de la gestión administrativa en el área de finanzas de Seidor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-876467" y="6573453"/>
            <a:ext cx="9347289" cy="143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EBF5FE"/>
                </a:solidFill>
                <a:latin typeface="Anton"/>
                <a:ea typeface="Anton"/>
                <a:cs typeface="Anton"/>
                <a:sym typeface="Anton"/>
              </a:rPr>
              <a:t>ANTECEDENTES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737006" y="5756774"/>
            <a:ext cx="5321739" cy="2099351"/>
            <a:chOff x="0" y="0"/>
            <a:chExt cx="1401610" cy="5529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01610" cy="552916"/>
            </a:xfrm>
            <a:custGeom>
              <a:avLst/>
              <a:gdLst/>
              <a:ahLst/>
              <a:cxnLst/>
              <a:rect r="r" b="b" t="t" l="l"/>
              <a:pathLst>
                <a:path h="552916" w="1401610">
                  <a:moveTo>
                    <a:pt x="74193" y="0"/>
                  </a:moveTo>
                  <a:lnTo>
                    <a:pt x="1327417" y="0"/>
                  </a:lnTo>
                  <a:cubicBezTo>
                    <a:pt x="1368393" y="0"/>
                    <a:pt x="1401610" y="33218"/>
                    <a:pt x="1401610" y="74193"/>
                  </a:cubicBezTo>
                  <a:lnTo>
                    <a:pt x="1401610" y="478722"/>
                  </a:lnTo>
                  <a:cubicBezTo>
                    <a:pt x="1401610" y="498399"/>
                    <a:pt x="1393794" y="517271"/>
                    <a:pt x="1379880" y="531185"/>
                  </a:cubicBezTo>
                  <a:cubicBezTo>
                    <a:pt x="1365966" y="545099"/>
                    <a:pt x="1347094" y="552916"/>
                    <a:pt x="1327417" y="552916"/>
                  </a:cubicBezTo>
                  <a:lnTo>
                    <a:pt x="74193" y="552916"/>
                  </a:lnTo>
                  <a:cubicBezTo>
                    <a:pt x="33218" y="552916"/>
                    <a:pt x="0" y="519698"/>
                    <a:pt x="0" y="478722"/>
                  </a:cubicBezTo>
                  <a:lnTo>
                    <a:pt x="0" y="74193"/>
                  </a:lnTo>
                  <a:cubicBezTo>
                    <a:pt x="0" y="54516"/>
                    <a:pt x="7817" y="35645"/>
                    <a:pt x="21731" y="21731"/>
                  </a:cubicBezTo>
                  <a:cubicBezTo>
                    <a:pt x="35645" y="7817"/>
                    <a:pt x="54516" y="0"/>
                    <a:pt x="74193" y="0"/>
                  </a:cubicBezTo>
                  <a:close/>
                </a:path>
              </a:pathLst>
            </a:custGeom>
            <a:solidFill>
              <a:srgbClr val="0D8D4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01610" cy="591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“RPA: Generador de informes” - Automatización para crear y enviar reportes basados en datos de Excel.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758429" y="4110423"/>
            <a:ext cx="4184223" cy="2624955"/>
          </a:xfrm>
          <a:custGeom>
            <a:avLst/>
            <a:gdLst/>
            <a:ahLst/>
            <a:cxnLst/>
            <a:rect r="r" b="b" t="t" l="l"/>
            <a:pathLst>
              <a:path h="2624955" w="4184223">
                <a:moveTo>
                  <a:pt x="0" y="0"/>
                </a:moveTo>
                <a:lnTo>
                  <a:pt x="4184222" y="0"/>
                </a:lnTo>
                <a:lnTo>
                  <a:pt x="4184222" y="2624955"/>
                </a:lnTo>
                <a:lnTo>
                  <a:pt x="0" y="262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40805" y="229236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02579B"/>
                </a:solidFill>
                <a:latin typeface="Anton"/>
                <a:ea typeface="Anton"/>
                <a:cs typeface="Anton"/>
                <a:sym typeface="Anton"/>
              </a:rPr>
              <a:t>INTRODUCCION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89547" y="889584"/>
            <a:ext cx="7899012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0F7FE"/>
                </a:solidFill>
                <a:latin typeface="Canva Sans"/>
                <a:ea typeface="Canva Sans"/>
                <a:cs typeface="Canva Sans"/>
                <a:sym typeface="Canva Sans"/>
              </a:rPr>
              <a:t>En el entorno digital, las redes son esenciales para conectar personas y sistemas. Sin embargo, problemas como alta latencia o fallos inesperados afectan tanto la experiencia del usuario como la continuidad operativa.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0F7FE"/>
                </a:solidFill>
                <a:latin typeface="Canva Sans"/>
                <a:ea typeface="Canva Sans"/>
                <a:cs typeface="Canva Sans"/>
                <a:sym typeface="Canva Sans"/>
              </a:rPr>
              <a:t>Este proyecto ofrece una herramienta automatizada que utiliza aprendizaje automático para monitorear y analizar redes, generando informes detallados y visuales.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44565" y="-76603"/>
            <a:ext cx="7954273" cy="7568756"/>
          </a:xfrm>
          <a:custGeom>
            <a:avLst/>
            <a:gdLst/>
            <a:ahLst/>
            <a:cxnLst/>
            <a:rect r="r" b="b" t="t" l="l"/>
            <a:pathLst>
              <a:path h="7568756" w="7954273">
                <a:moveTo>
                  <a:pt x="0" y="0"/>
                </a:moveTo>
                <a:lnTo>
                  <a:pt x="7954273" y="0"/>
                </a:lnTo>
                <a:lnTo>
                  <a:pt x="7954273" y="7568756"/>
                </a:lnTo>
                <a:lnTo>
                  <a:pt x="0" y="756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697" t="-11941" r="-706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3637" y="4402079"/>
            <a:ext cx="10827637" cy="1962678"/>
            <a:chOff x="0" y="0"/>
            <a:chExt cx="2580798" cy="467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741896" y="1592660"/>
            <a:ext cx="1042965" cy="104296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135925" y="187168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2824553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88241" y="1092575"/>
            <a:ext cx="8127984" cy="1292986"/>
            <a:chOff x="0" y="0"/>
            <a:chExt cx="2140704" cy="3405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40704" cy="340540"/>
            </a:xfrm>
            <a:custGeom>
              <a:avLst/>
              <a:gdLst/>
              <a:ahLst/>
              <a:cxnLst/>
              <a:rect r="r" b="b" t="t" l="l"/>
              <a:pathLst>
                <a:path h="340540" w="2140704">
                  <a:moveTo>
                    <a:pt x="48578" y="0"/>
                  </a:moveTo>
                  <a:lnTo>
                    <a:pt x="2092126" y="0"/>
                  </a:lnTo>
                  <a:cubicBezTo>
                    <a:pt x="2118955" y="0"/>
                    <a:pt x="2140704" y="21749"/>
                    <a:pt x="2140704" y="48578"/>
                  </a:cubicBezTo>
                  <a:lnTo>
                    <a:pt x="2140704" y="291962"/>
                  </a:lnTo>
                  <a:cubicBezTo>
                    <a:pt x="2140704" y="304846"/>
                    <a:pt x="2135586" y="317201"/>
                    <a:pt x="2126476" y="326312"/>
                  </a:cubicBezTo>
                  <a:cubicBezTo>
                    <a:pt x="2117366" y="335422"/>
                    <a:pt x="2105010" y="340540"/>
                    <a:pt x="2092126" y="340540"/>
                  </a:cubicBezTo>
                  <a:lnTo>
                    <a:pt x="48578" y="340540"/>
                  </a:lnTo>
                  <a:cubicBezTo>
                    <a:pt x="21749" y="340540"/>
                    <a:pt x="0" y="318791"/>
                    <a:pt x="0" y="291962"/>
                  </a:cubicBezTo>
                  <a:lnTo>
                    <a:pt x="0" y="48578"/>
                  </a:lnTo>
                  <a:cubicBezTo>
                    <a:pt x="0" y="35694"/>
                    <a:pt x="5118" y="23338"/>
                    <a:pt x="14228" y="14228"/>
                  </a:cubicBezTo>
                  <a:cubicBezTo>
                    <a:pt x="23338" y="5118"/>
                    <a:pt x="35694" y="0"/>
                    <a:pt x="48578" y="0"/>
                  </a:cubicBez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40704" cy="378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Medir y analizar el rendimiento de la red en tiempo real utilizando métricas clave como la latencia y el ancho de banda.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5914" y="2635625"/>
            <a:ext cx="7328811" cy="1527001"/>
            <a:chOff x="0" y="0"/>
            <a:chExt cx="1930222" cy="4021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30222" cy="402173"/>
            </a:xfrm>
            <a:custGeom>
              <a:avLst/>
              <a:gdLst/>
              <a:ahLst/>
              <a:cxnLst/>
              <a:rect r="r" b="b" t="t" l="l"/>
              <a:pathLst>
                <a:path h="402173" w="1930222">
                  <a:moveTo>
                    <a:pt x="53875" y="0"/>
                  </a:moveTo>
                  <a:lnTo>
                    <a:pt x="1876347" y="0"/>
                  </a:lnTo>
                  <a:cubicBezTo>
                    <a:pt x="1906101" y="0"/>
                    <a:pt x="1930222" y="24121"/>
                    <a:pt x="1930222" y="53875"/>
                  </a:cubicBezTo>
                  <a:lnTo>
                    <a:pt x="1930222" y="348298"/>
                  </a:lnTo>
                  <a:cubicBezTo>
                    <a:pt x="1930222" y="362587"/>
                    <a:pt x="1924546" y="376290"/>
                    <a:pt x="1914442" y="386394"/>
                  </a:cubicBezTo>
                  <a:cubicBezTo>
                    <a:pt x="1904339" y="396497"/>
                    <a:pt x="1890636" y="402173"/>
                    <a:pt x="1876347" y="402173"/>
                  </a:cubicBezTo>
                  <a:lnTo>
                    <a:pt x="53875" y="402173"/>
                  </a:lnTo>
                  <a:cubicBezTo>
                    <a:pt x="24121" y="402173"/>
                    <a:pt x="0" y="378053"/>
                    <a:pt x="0" y="348298"/>
                  </a:cubicBezTo>
                  <a:lnTo>
                    <a:pt x="0" y="53875"/>
                  </a:lnTo>
                  <a:cubicBezTo>
                    <a:pt x="0" y="39586"/>
                    <a:pt x="5676" y="25883"/>
                    <a:pt x="15780" y="15780"/>
                  </a:cubicBezTo>
                  <a:cubicBezTo>
                    <a:pt x="25883" y="5676"/>
                    <a:pt x="39586" y="0"/>
                    <a:pt x="53875" y="0"/>
                  </a:cubicBezTo>
                  <a:close/>
                </a:path>
              </a:pathLst>
            </a:custGeom>
            <a:solidFill>
              <a:srgbClr val="CCD8E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930222" cy="440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Automatizar la recolección y análisis de datos para mejorar la eficiencia en la gestión de redes.</a:t>
              </a: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15162" y="7087214"/>
            <a:ext cx="3277619" cy="2603688"/>
            <a:chOff x="0" y="0"/>
            <a:chExt cx="1223551" cy="9719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23551" cy="971969"/>
            </a:xfrm>
            <a:custGeom>
              <a:avLst/>
              <a:gdLst/>
              <a:ahLst/>
              <a:cxnLst/>
              <a:rect r="r" b="b" t="t" l="l"/>
              <a:pathLst>
                <a:path h="971969" w="1223551">
                  <a:moveTo>
                    <a:pt x="611775" y="0"/>
                  </a:moveTo>
                  <a:cubicBezTo>
                    <a:pt x="273901" y="0"/>
                    <a:pt x="0" y="217583"/>
                    <a:pt x="0" y="485984"/>
                  </a:cubicBezTo>
                  <a:cubicBezTo>
                    <a:pt x="0" y="754386"/>
                    <a:pt x="273901" y="971969"/>
                    <a:pt x="611775" y="971969"/>
                  </a:cubicBezTo>
                  <a:cubicBezTo>
                    <a:pt x="949649" y="971969"/>
                    <a:pt x="1223551" y="754386"/>
                    <a:pt x="1223551" y="485984"/>
                  </a:cubicBezTo>
                  <a:cubicBezTo>
                    <a:pt x="1223551" y="217583"/>
                    <a:pt x="949649" y="0"/>
                    <a:pt x="61177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708" y="53022"/>
              <a:ext cx="994135" cy="82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0F7F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Analizar los datos recolectados empleando técnicas de aprendizaje automático.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908755" y="7492153"/>
            <a:ext cx="3030206" cy="2603688"/>
            <a:chOff x="0" y="0"/>
            <a:chExt cx="1131190" cy="9719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31190" cy="971969"/>
            </a:xfrm>
            <a:custGeom>
              <a:avLst/>
              <a:gdLst/>
              <a:ahLst/>
              <a:cxnLst/>
              <a:rect r="r" b="b" t="t" l="l"/>
              <a:pathLst>
                <a:path h="971969" w="1131190">
                  <a:moveTo>
                    <a:pt x="565595" y="0"/>
                  </a:moveTo>
                  <a:cubicBezTo>
                    <a:pt x="253226" y="0"/>
                    <a:pt x="0" y="217583"/>
                    <a:pt x="0" y="485984"/>
                  </a:cubicBezTo>
                  <a:cubicBezTo>
                    <a:pt x="0" y="754386"/>
                    <a:pt x="253226" y="971969"/>
                    <a:pt x="565595" y="971969"/>
                  </a:cubicBezTo>
                  <a:cubicBezTo>
                    <a:pt x="877965" y="971969"/>
                    <a:pt x="1131190" y="754386"/>
                    <a:pt x="1131190" y="485984"/>
                  </a:cubicBezTo>
                  <a:cubicBezTo>
                    <a:pt x="1131190" y="217583"/>
                    <a:pt x="877965" y="0"/>
                    <a:pt x="56559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6049" y="53022"/>
              <a:ext cx="919092" cy="82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Permitir el seguimiento de pruebas y la identificación de problemas en la red.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15914" y="7300403"/>
            <a:ext cx="2736197" cy="2177310"/>
            <a:chOff x="0" y="0"/>
            <a:chExt cx="1021435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21435" cy="812800"/>
            </a:xfrm>
            <a:custGeom>
              <a:avLst/>
              <a:gdLst/>
              <a:ahLst/>
              <a:cxnLst/>
              <a:rect r="r" b="b" t="t" l="l"/>
              <a:pathLst>
                <a:path h="812800" w="1021435">
                  <a:moveTo>
                    <a:pt x="510718" y="0"/>
                  </a:moveTo>
                  <a:cubicBezTo>
                    <a:pt x="228656" y="0"/>
                    <a:pt x="0" y="181951"/>
                    <a:pt x="0" y="406400"/>
                  </a:cubicBezTo>
                  <a:cubicBezTo>
                    <a:pt x="0" y="630849"/>
                    <a:pt x="228656" y="812800"/>
                    <a:pt x="510718" y="812800"/>
                  </a:cubicBezTo>
                  <a:cubicBezTo>
                    <a:pt x="792779" y="812800"/>
                    <a:pt x="1021435" y="630849"/>
                    <a:pt x="1021435" y="406400"/>
                  </a:cubicBezTo>
                  <a:cubicBezTo>
                    <a:pt x="1021435" y="181951"/>
                    <a:pt x="792779" y="0"/>
                    <a:pt x="51071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95760" y="38100"/>
              <a:ext cx="82991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pruebas de latencia utilizando el comando ping.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398745" y="7705342"/>
            <a:ext cx="3015641" cy="2177310"/>
            <a:chOff x="0" y="0"/>
            <a:chExt cx="1125753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25753" cy="812800"/>
            </a:xfrm>
            <a:custGeom>
              <a:avLst/>
              <a:gdLst/>
              <a:ahLst/>
              <a:cxnLst/>
              <a:rect r="r" b="b" t="t" l="l"/>
              <a:pathLst>
                <a:path h="812800" w="1125753">
                  <a:moveTo>
                    <a:pt x="562876" y="0"/>
                  </a:moveTo>
                  <a:cubicBezTo>
                    <a:pt x="252008" y="0"/>
                    <a:pt x="0" y="181951"/>
                    <a:pt x="0" y="406400"/>
                  </a:cubicBezTo>
                  <a:cubicBezTo>
                    <a:pt x="0" y="630849"/>
                    <a:pt x="252008" y="812800"/>
                    <a:pt x="562876" y="812800"/>
                  </a:cubicBezTo>
                  <a:cubicBezTo>
                    <a:pt x="873744" y="812800"/>
                    <a:pt x="1125753" y="630849"/>
                    <a:pt x="1125753" y="406400"/>
                  </a:cubicBezTo>
                  <a:cubicBezTo>
                    <a:pt x="1125753" y="181951"/>
                    <a:pt x="873744" y="0"/>
                    <a:pt x="56287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05539" y="38100"/>
              <a:ext cx="91467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Generar informes estructurados en formato CSV.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85966" y="4649896"/>
            <a:ext cx="6524717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OBJETIVOS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6596" y="1105261"/>
            <a:ext cx="2966241" cy="2809839"/>
          </a:xfrm>
          <a:custGeom>
            <a:avLst/>
            <a:gdLst/>
            <a:ahLst/>
            <a:cxnLst/>
            <a:rect r="r" b="b" t="t" l="l"/>
            <a:pathLst>
              <a:path h="2809839" w="2966241">
                <a:moveTo>
                  <a:pt x="0" y="0"/>
                </a:moveTo>
                <a:lnTo>
                  <a:pt x="2966241" y="0"/>
                </a:lnTo>
                <a:lnTo>
                  <a:pt x="2966241" y="2809839"/>
                </a:lnTo>
                <a:lnTo>
                  <a:pt x="0" y="280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6411462">
            <a:off x="4654950" y="4516487"/>
            <a:ext cx="304502" cy="575519"/>
          </a:xfrm>
          <a:custGeom>
            <a:avLst/>
            <a:gdLst/>
            <a:ahLst/>
            <a:cxnLst/>
            <a:rect r="r" b="b" t="t" l="l"/>
            <a:pathLst>
              <a:path h="575519" w="304502">
                <a:moveTo>
                  <a:pt x="304502" y="0"/>
                </a:moveTo>
                <a:lnTo>
                  <a:pt x="0" y="0"/>
                </a:lnTo>
                <a:lnTo>
                  <a:pt x="0" y="575518"/>
                </a:lnTo>
                <a:lnTo>
                  <a:pt x="304502" y="575518"/>
                </a:lnTo>
                <a:lnTo>
                  <a:pt x="3045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75548">
            <a:off x="10705203" y="3680066"/>
            <a:ext cx="304502" cy="575519"/>
          </a:xfrm>
          <a:custGeom>
            <a:avLst/>
            <a:gdLst/>
            <a:ahLst/>
            <a:cxnLst/>
            <a:rect r="r" b="b" t="t" l="l"/>
            <a:pathLst>
              <a:path h="575519" w="304502">
                <a:moveTo>
                  <a:pt x="0" y="0"/>
                </a:moveTo>
                <a:lnTo>
                  <a:pt x="304502" y="0"/>
                </a:lnTo>
                <a:lnTo>
                  <a:pt x="304502" y="575519"/>
                </a:lnTo>
                <a:lnTo>
                  <a:pt x="0" y="575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53603">
            <a:off x="2768715" y="4563996"/>
            <a:ext cx="304502" cy="575519"/>
          </a:xfrm>
          <a:custGeom>
            <a:avLst/>
            <a:gdLst/>
            <a:ahLst/>
            <a:cxnLst/>
            <a:rect r="r" b="b" t="t" l="l"/>
            <a:pathLst>
              <a:path h="575519" w="304502">
                <a:moveTo>
                  <a:pt x="0" y="0"/>
                </a:moveTo>
                <a:lnTo>
                  <a:pt x="304502" y="0"/>
                </a:lnTo>
                <a:lnTo>
                  <a:pt x="304502" y="575519"/>
                </a:lnTo>
                <a:lnTo>
                  <a:pt x="0" y="575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19441" y="6287078"/>
            <a:ext cx="2966241" cy="2809839"/>
          </a:xfrm>
          <a:custGeom>
            <a:avLst/>
            <a:gdLst/>
            <a:ahLst/>
            <a:cxnLst/>
            <a:rect r="r" b="b" t="t" l="l"/>
            <a:pathLst>
              <a:path h="2809839" w="2966241">
                <a:moveTo>
                  <a:pt x="0" y="0"/>
                </a:moveTo>
                <a:lnTo>
                  <a:pt x="2966241" y="0"/>
                </a:lnTo>
                <a:lnTo>
                  <a:pt x="2966241" y="2809839"/>
                </a:lnTo>
                <a:lnTo>
                  <a:pt x="0" y="2809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87655" y="947684"/>
            <a:ext cx="2966241" cy="2809839"/>
          </a:xfrm>
          <a:custGeom>
            <a:avLst/>
            <a:gdLst/>
            <a:ahLst/>
            <a:cxnLst/>
            <a:rect r="r" b="b" t="t" l="l"/>
            <a:pathLst>
              <a:path h="2809839" w="2966241">
                <a:moveTo>
                  <a:pt x="0" y="0"/>
                </a:moveTo>
                <a:lnTo>
                  <a:pt x="2966241" y="0"/>
                </a:lnTo>
                <a:lnTo>
                  <a:pt x="2966241" y="2809839"/>
                </a:lnTo>
                <a:lnTo>
                  <a:pt x="0" y="28098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28939" y="6173707"/>
            <a:ext cx="2966241" cy="2809839"/>
          </a:xfrm>
          <a:custGeom>
            <a:avLst/>
            <a:gdLst/>
            <a:ahLst/>
            <a:cxnLst/>
            <a:rect r="r" b="b" t="t" l="l"/>
            <a:pathLst>
              <a:path h="2809839" w="2966241">
                <a:moveTo>
                  <a:pt x="0" y="0"/>
                </a:moveTo>
                <a:lnTo>
                  <a:pt x="2966241" y="0"/>
                </a:lnTo>
                <a:lnTo>
                  <a:pt x="2966241" y="2809839"/>
                </a:lnTo>
                <a:lnTo>
                  <a:pt x="0" y="2809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66769" y="961059"/>
            <a:ext cx="2966241" cy="2809839"/>
          </a:xfrm>
          <a:custGeom>
            <a:avLst/>
            <a:gdLst/>
            <a:ahLst/>
            <a:cxnLst/>
            <a:rect r="r" b="b" t="t" l="l"/>
            <a:pathLst>
              <a:path h="2809839" w="2966241">
                <a:moveTo>
                  <a:pt x="0" y="0"/>
                </a:moveTo>
                <a:lnTo>
                  <a:pt x="2966241" y="0"/>
                </a:lnTo>
                <a:lnTo>
                  <a:pt x="2966241" y="2809839"/>
                </a:lnTo>
                <a:lnTo>
                  <a:pt x="0" y="28098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38732" y="6087982"/>
            <a:ext cx="2966241" cy="2809839"/>
          </a:xfrm>
          <a:custGeom>
            <a:avLst/>
            <a:gdLst/>
            <a:ahLst/>
            <a:cxnLst/>
            <a:rect r="r" b="b" t="t" l="l"/>
            <a:pathLst>
              <a:path h="2809839" w="2966241">
                <a:moveTo>
                  <a:pt x="0" y="0"/>
                </a:moveTo>
                <a:lnTo>
                  <a:pt x="2966241" y="0"/>
                </a:lnTo>
                <a:lnTo>
                  <a:pt x="2966241" y="2809839"/>
                </a:lnTo>
                <a:lnTo>
                  <a:pt x="0" y="28098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08697" y="915773"/>
            <a:ext cx="2966241" cy="2809839"/>
          </a:xfrm>
          <a:custGeom>
            <a:avLst/>
            <a:gdLst/>
            <a:ahLst/>
            <a:cxnLst/>
            <a:rect r="r" b="b" t="t" l="l"/>
            <a:pathLst>
              <a:path h="2809839" w="2966241">
                <a:moveTo>
                  <a:pt x="0" y="0"/>
                </a:moveTo>
                <a:lnTo>
                  <a:pt x="2966241" y="0"/>
                </a:lnTo>
                <a:lnTo>
                  <a:pt x="2966241" y="2809839"/>
                </a:lnTo>
                <a:lnTo>
                  <a:pt x="0" y="28098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74642" y="4274993"/>
            <a:ext cx="2966241" cy="2809839"/>
          </a:xfrm>
          <a:custGeom>
            <a:avLst/>
            <a:gdLst/>
            <a:ahLst/>
            <a:cxnLst/>
            <a:rect r="r" b="b" t="t" l="l"/>
            <a:pathLst>
              <a:path h="2809839" w="2966241">
                <a:moveTo>
                  <a:pt x="0" y="0"/>
                </a:moveTo>
                <a:lnTo>
                  <a:pt x="2966241" y="0"/>
                </a:lnTo>
                <a:lnTo>
                  <a:pt x="2966241" y="2809839"/>
                </a:lnTo>
                <a:lnTo>
                  <a:pt x="0" y="28098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40700" y="4060066"/>
            <a:ext cx="7501611" cy="15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11"/>
              </a:lnSpc>
              <a:spcBef>
                <a:spcPct val="0"/>
              </a:spcBef>
            </a:pPr>
            <a:r>
              <a:rPr lang="en-US" sz="8436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¿CÓMO SE DESARROLLÓ?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1053" y="1771705"/>
            <a:ext cx="1537327" cy="133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8"/>
              </a:lnSpc>
              <a:spcBef>
                <a:spcPct val="0"/>
              </a:spcBef>
            </a:pPr>
            <a:r>
              <a:rPr lang="en-US" sz="3691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REVISION DEL UML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91951" y="1385105"/>
            <a:ext cx="740591" cy="51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70095" y="7059328"/>
            <a:ext cx="2257630" cy="146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MODULO DE RECOLECCION DE DATOS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44796" y="6566922"/>
            <a:ext cx="740591" cy="51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03282" y="1694370"/>
            <a:ext cx="1893042" cy="146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MODULO DEL PROCESAMIENTO DE DATOS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13010" y="1227528"/>
            <a:ext cx="740591" cy="51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50995" y="6895773"/>
            <a:ext cx="1893042" cy="146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DESPLIEGUE DEL PROGRAMA AL SITIO WEB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54294" y="6453551"/>
            <a:ext cx="740591" cy="51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30246" y="1599227"/>
            <a:ext cx="1893042" cy="146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IMPLEMENTACION DE INTELIGENCIA ARTIFICIAL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92124" y="1240903"/>
            <a:ext cx="740591" cy="51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11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60788" y="6810048"/>
            <a:ext cx="1893042" cy="146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OPTIMIZACION DEL CODIGO Y MEJORA DEL FRONTEND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64087" y="6367826"/>
            <a:ext cx="740591" cy="51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12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64087" y="1631139"/>
            <a:ext cx="2486546" cy="112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  <a:spcBef>
                <a:spcPct val="0"/>
              </a:spcBef>
            </a:pPr>
            <a:r>
              <a:rPr lang="en-US" sz="313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PRUEBAS AUTOMATIZADAS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34052" y="1195617"/>
            <a:ext cx="740591" cy="51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13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211242" y="5171611"/>
            <a:ext cx="1893042" cy="99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DOCUMENTACION Y ENTREGA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599997" y="4554837"/>
            <a:ext cx="740591" cy="51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14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3253603">
            <a:off x="6516383" y="3799788"/>
            <a:ext cx="318182" cy="601375"/>
          </a:xfrm>
          <a:custGeom>
            <a:avLst/>
            <a:gdLst/>
            <a:ahLst/>
            <a:cxnLst/>
            <a:rect r="r" b="b" t="t" l="l"/>
            <a:pathLst>
              <a:path h="601375" w="318182">
                <a:moveTo>
                  <a:pt x="0" y="0"/>
                </a:moveTo>
                <a:lnTo>
                  <a:pt x="318181" y="0"/>
                </a:lnTo>
                <a:lnTo>
                  <a:pt x="318181" y="601375"/>
                </a:lnTo>
                <a:lnTo>
                  <a:pt x="0" y="60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3275548">
            <a:off x="15058991" y="3192322"/>
            <a:ext cx="304502" cy="575519"/>
          </a:xfrm>
          <a:custGeom>
            <a:avLst/>
            <a:gdLst/>
            <a:ahLst/>
            <a:cxnLst/>
            <a:rect r="r" b="b" t="t" l="l"/>
            <a:pathLst>
              <a:path h="575519" w="304502">
                <a:moveTo>
                  <a:pt x="0" y="0"/>
                </a:moveTo>
                <a:lnTo>
                  <a:pt x="304502" y="0"/>
                </a:lnTo>
                <a:lnTo>
                  <a:pt x="304502" y="575519"/>
                </a:lnTo>
                <a:lnTo>
                  <a:pt x="0" y="575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-6411462">
            <a:off x="8672203" y="5588862"/>
            <a:ext cx="304502" cy="575519"/>
          </a:xfrm>
          <a:custGeom>
            <a:avLst/>
            <a:gdLst/>
            <a:ahLst/>
            <a:cxnLst/>
            <a:rect r="r" b="b" t="t" l="l"/>
            <a:pathLst>
              <a:path h="575519" w="304502">
                <a:moveTo>
                  <a:pt x="304502" y="0"/>
                </a:moveTo>
                <a:lnTo>
                  <a:pt x="0" y="0"/>
                </a:lnTo>
                <a:lnTo>
                  <a:pt x="0" y="575518"/>
                </a:lnTo>
                <a:lnTo>
                  <a:pt x="304502" y="575518"/>
                </a:lnTo>
                <a:lnTo>
                  <a:pt x="3045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-6411462">
            <a:off x="12797768" y="5359704"/>
            <a:ext cx="304502" cy="575519"/>
          </a:xfrm>
          <a:custGeom>
            <a:avLst/>
            <a:gdLst/>
            <a:ahLst/>
            <a:cxnLst/>
            <a:rect r="r" b="b" t="t" l="l"/>
            <a:pathLst>
              <a:path h="575519" w="304502">
                <a:moveTo>
                  <a:pt x="304502" y="0"/>
                </a:moveTo>
                <a:lnTo>
                  <a:pt x="0" y="0"/>
                </a:lnTo>
                <a:lnTo>
                  <a:pt x="0" y="575519"/>
                </a:lnTo>
                <a:lnTo>
                  <a:pt x="304502" y="575519"/>
                </a:lnTo>
                <a:lnTo>
                  <a:pt x="3045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459" y="678059"/>
            <a:ext cx="15597083" cy="8246957"/>
          </a:xfrm>
          <a:custGeom>
            <a:avLst/>
            <a:gdLst/>
            <a:ahLst/>
            <a:cxnLst/>
            <a:rect r="r" b="b" t="t" l="l"/>
            <a:pathLst>
              <a:path h="8246957" w="15597083">
                <a:moveTo>
                  <a:pt x="0" y="0"/>
                </a:moveTo>
                <a:lnTo>
                  <a:pt x="15597082" y="0"/>
                </a:lnTo>
                <a:lnTo>
                  <a:pt x="15597082" y="8246958"/>
                </a:lnTo>
                <a:lnTo>
                  <a:pt x="0" y="824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53854" y="1627008"/>
            <a:ext cx="22247141" cy="1506579"/>
            <a:chOff x="0" y="0"/>
            <a:chExt cx="5302669" cy="359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59097"/>
            </a:xfrm>
            <a:custGeom>
              <a:avLst/>
              <a:gdLst/>
              <a:ahLst/>
              <a:cxnLst/>
              <a:rect r="r" b="b" t="t" l="l"/>
              <a:pathLst>
                <a:path h="359097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59097"/>
                  </a:lnTo>
                  <a:lnTo>
                    <a:pt x="0" y="3590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97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57302" y="4292584"/>
            <a:ext cx="3116804" cy="802721"/>
            <a:chOff x="0" y="0"/>
            <a:chExt cx="820887" cy="2114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0887" cy="211416"/>
            </a:xfrm>
            <a:custGeom>
              <a:avLst/>
              <a:gdLst/>
              <a:ahLst/>
              <a:cxnLst/>
              <a:rect r="r" b="b" t="t" l="l"/>
              <a:pathLst>
                <a:path h="211416" w="820887">
                  <a:moveTo>
                    <a:pt x="617687" y="0"/>
                  </a:moveTo>
                  <a:cubicBezTo>
                    <a:pt x="729911" y="0"/>
                    <a:pt x="820887" y="47327"/>
                    <a:pt x="820887" y="105708"/>
                  </a:cubicBezTo>
                  <a:cubicBezTo>
                    <a:pt x="820887" y="164089"/>
                    <a:pt x="729911" y="211416"/>
                    <a:pt x="617687" y="211416"/>
                  </a:cubicBezTo>
                  <a:lnTo>
                    <a:pt x="203200" y="211416"/>
                  </a:lnTo>
                  <a:cubicBezTo>
                    <a:pt x="90976" y="211416"/>
                    <a:pt x="0" y="164089"/>
                    <a:pt x="0" y="105708"/>
                  </a:cubicBezTo>
                  <a:cubicBezTo>
                    <a:pt x="0" y="47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0887" cy="249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34534" y="449798"/>
            <a:ext cx="7204939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INTEGRACION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87231" y="1877916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 FLASK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1868" y="3274850"/>
            <a:ext cx="6793161" cy="618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5"/>
              </a:lnSpc>
              <a:spcBef>
                <a:spcPct val="0"/>
              </a:spcBef>
            </a:pPr>
            <a:r>
              <a:rPr lang="en-US" sz="3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Rutas en Flask (@app.route)</a:t>
            </a:r>
          </a:p>
        </p:txBody>
      </p:sp>
      <p:sp>
        <p:nvSpPr>
          <p:cNvPr name="AutoShape 12" id="12"/>
          <p:cNvSpPr/>
          <p:nvPr/>
        </p:nvSpPr>
        <p:spPr>
          <a:xfrm>
            <a:off x="3474107" y="4817772"/>
            <a:ext cx="653287" cy="4569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2910249" y="5274721"/>
            <a:ext cx="7525858" cy="801721"/>
            <a:chOff x="0" y="0"/>
            <a:chExt cx="1982119" cy="2111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82119" cy="211153"/>
            </a:xfrm>
            <a:custGeom>
              <a:avLst/>
              <a:gdLst/>
              <a:ahLst/>
              <a:cxnLst/>
              <a:rect r="r" b="b" t="t" l="l"/>
              <a:pathLst>
                <a:path h="211153" w="1982119">
                  <a:moveTo>
                    <a:pt x="1778919" y="0"/>
                  </a:moveTo>
                  <a:cubicBezTo>
                    <a:pt x="1891143" y="0"/>
                    <a:pt x="1982119" y="47268"/>
                    <a:pt x="1982119" y="105576"/>
                  </a:cubicBezTo>
                  <a:cubicBezTo>
                    <a:pt x="1982119" y="163885"/>
                    <a:pt x="1891143" y="211153"/>
                    <a:pt x="1778919" y="211153"/>
                  </a:cubicBezTo>
                  <a:lnTo>
                    <a:pt x="203200" y="211153"/>
                  </a:lnTo>
                  <a:cubicBezTo>
                    <a:pt x="90976" y="211153"/>
                    <a:pt x="0" y="163885"/>
                    <a:pt x="0" y="105576"/>
                  </a:cubicBezTo>
                  <a:cubicBezTo>
                    <a:pt x="0" y="4726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82119" cy="24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73178" y="6564612"/>
            <a:ext cx="7922394" cy="909645"/>
            <a:chOff x="0" y="0"/>
            <a:chExt cx="2086556" cy="2395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86557" cy="239577"/>
            </a:xfrm>
            <a:custGeom>
              <a:avLst/>
              <a:gdLst/>
              <a:ahLst/>
              <a:cxnLst/>
              <a:rect r="r" b="b" t="t" l="l"/>
              <a:pathLst>
                <a:path h="239577" w="2086557">
                  <a:moveTo>
                    <a:pt x="1883357" y="0"/>
                  </a:moveTo>
                  <a:cubicBezTo>
                    <a:pt x="1995581" y="0"/>
                    <a:pt x="2086557" y="53631"/>
                    <a:pt x="2086557" y="119789"/>
                  </a:cubicBezTo>
                  <a:cubicBezTo>
                    <a:pt x="2086557" y="185946"/>
                    <a:pt x="1995581" y="239577"/>
                    <a:pt x="1883357" y="239577"/>
                  </a:cubicBezTo>
                  <a:lnTo>
                    <a:pt x="203200" y="239577"/>
                  </a:lnTo>
                  <a:cubicBezTo>
                    <a:pt x="90976" y="239577"/>
                    <a:pt x="0" y="185946"/>
                    <a:pt x="0" y="119789"/>
                  </a:cubicBezTo>
                  <a:cubicBezTo>
                    <a:pt x="0" y="536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86556" cy="277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3241046" y="7489867"/>
            <a:ext cx="653287" cy="4569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10353913" y="7946816"/>
            <a:ext cx="7542519" cy="914536"/>
            <a:chOff x="0" y="0"/>
            <a:chExt cx="1986507" cy="2408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86507" cy="240865"/>
            </a:xfrm>
            <a:custGeom>
              <a:avLst/>
              <a:gdLst/>
              <a:ahLst/>
              <a:cxnLst/>
              <a:rect r="r" b="b" t="t" l="l"/>
              <a:pathLst>
                <a:path h="240865" w="1986507">
                  <a:moveTo>
                    <a:pt x="1783307" y="0"/>
                  </a:moveTo>
                  <a:cubicBezTo>
                    <a:pt x="1895531" y="0"/>
                    <a:pt x="1986507" y="53920"/>
                    <a:pt x="1986507" y="120433"/>
                  </a:cubicBezTo>
                  <a:cubicBezTo>
                    <a:pt x="1986507" y="186946"/>
                    <a:pt x="1895531" y="240865"/>
                    <a:pt x="1783307" y="240865"/>
                  </a:cubicBezTo>
                  <a:lnTo>
                    <a:pt x="203200" y="240865"/>
                  </a:lnTo>
                  <a:cubicBezTo>
                    <a:pt x="90976" y="240865"/>
                    <a:pt x="0" y="186946"/>
                    <a:pt x="0" y="120433"/>
                  </a:cubicBezTo>
                  <a:cubicBezTo>
                    <a:pt x="0" y="539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986507" cy="27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7978448" y="6092052"/>
            <a:ext cx="653287" cy="4569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4" id="24"/>
          <p:cNvSpPr txBox="true"/>
          <p:nvPr/>
        </p:nvSpPr>
        <p:spPr>
          <a:xfrm rot="0">
            <a:off x="376132" y="4299609"/>
            <a:ext cx="311680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EBF5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1.Ruta /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13224" y="303505"/>
            <a:ext cx="3282058" cy="4262413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168336" y="5252232"/>
            <a:ext cx="7009686" cy="71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EBF5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</a:t>
            </a:r>
            <a:r>
              <a:rPr lang="en-US" b="true" sz="4199">
                <a:solidFill>
                  <a:srgbClr val="EBF5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Ruta /iniciar_mediciones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85351" y="6602712"/>
            <a:ext cx="771022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EBF5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3.Ruta /obtener_resultados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31526" y="8013491"/>
            <a:ext cx="837991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EBF5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4.Ruta /explicar_anomalias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755307"/>
            <a:ext cx="18288000" cy="2857898"/>
            <a:chOff x="0" y="0"/>
            <a:chExt cx="4358997" cy="6811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8997" cy="681188"/>
            </a:xfrm>
            <a:custGeom>
              <a:avLst/>
              <a:gdLst/>
              <a:ahLst/>
              <a:cxnLst/>
              <a:rect r="r" b="b" t="t" l="l"/>
              <a:pathLst>
                <a:path h="681188" w="4358997">
                  <a:moveTo>
                    <a:pt x="0" y="0"/>
                  </a:moveTo>
                  <a:lnTo>
                    <a:pt x="4358997" y="0"/>
                  </a:lnTo>
                  <a:lnTo>
                    <a:pt x="4358997" y="681188"/>
                  </a:lnTo>
                  <a:lnTo>
                    <a:pt x="0" y="681188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8997" cy="719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472339" y="6305195"/>
            <a:ext cx="9127584" cy="9127584"/>
          </a:xfrm>
          <a:custGeom>
            <a:avLst/>
            <a:gdLst/>
            <a:ahLst/>
            <a:cxnLst/>
            <a:rect r="r" b="b" t="t" l="l"/>
            <a:pathLst>
              <a:path h="9127584" w="9127584">
                <a:moveTo>
                  <a:pt x="0" y="0"/>
                </a:moveTo>
                <a:lnTo>
                  <a:pt x="9127585" y="0"/>
                </a:lnTo>
                <a:lnTo>
                  <a:pt x="9127585" y="9127584"/>
                </a:lnTo>
                <a:lnTo>
                  <a:pt x="0" y="9127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12215" y="296666"/>
            <a:ext cx="6824568" cy="4316539"/>
          </a:xfrm>
          <a:custGeom>
            <a:avLst/>
            <a:gdLst/>
            <a:ahLst/>
            <a:cxnLst/>
            <a:rect r="r" b="b" t="t" l="l"/>
            <a:pathLst>
              <a:path h="4316539" w="6824568">
                <a:moveTo>
                  <a:pt x="0" y="0"/>
                </a:moveTo>
                <a:lnTo>
                  <a:pt x="6824568" y="0"/>
                </a:lnTo>
                <a:lnTo>
                  <a:pt x="6824568" y="4316539"/>
                </a:lnTo>
                <a:lnTo>
                  <a:pt x="0" y="4316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13994" y="491375"/>
            <a:ext cx="760320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JUSTIFICACIÓN DE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5823" y="1971265"/>
            <a:ext cx="6988177" cy="251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LAS DECISIONES DEL DISEÑO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94509" y="5232613"/>
            <a:ext cx="14845378" cy="4550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39"/>
              </a:lnSpc>
            </a:pPr>
            <a:r>
              <a:rPr lang="en-US" sz="288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·Uso del paradigma POO (Programación Orientada a Objetos): </a:t>
            </a:r>
          </a:p>
          <a:p>
            <a:pPr algn="just">
              <a:lnSpc>
                <a:spcPts val="4039"/>
              </a:lnSpc>
            </a:pPr>
            <a:r>
              <a:rPr lang="en-US" sz="28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código está estructurado de manera modular mediante clases y métodos independientes. Esto facilita la reutilización y extensión del código de manera eficiente. Al incorporar el modelo IsolationForest y la integración de OpenAI, el sistema se mantiene flexible, permitiendo agregar nuevas funcionalidades, como nuevas métricas o algoritmos de análisis sin alterar el flujo principal del programa. Esta modularidad es clave para escalar el sistema o adaptarlo a diferentes tipos de monitoreo.</a:t>
            </a:r>
          </a:p>
          <a:p>
            <a:pPr algn="just">
              <a:lnSpc>
                <a:spcPts val="40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65302" y="4464937"/>
            <a:ext cx="7496420" cy="5629130"/>
          </a:xfrm>
          <a:custGeom>
            <a:avLst/>
            <a:gdLst/>
            <a:ahLst/>
            <a:cxnLst/>
            <a:rect r="r" b="b" t="t" l="l"/>
            <a:pathLst>
              <a:path h="5629130" w="7496420">
                <a:moveTo>
                  <a:pt x="0" y="0"/>
                </a:moveTo>
                <a:lnTo>
                  <a:pt x="7496420" y="0"/>
                </a:lnTo>
                <a:lnTo>
                  <a:pt x="7496420" y="5629130"/>
                </a:lnTo>
                <a:lnTo>
                  <a:pt x="0" y="562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94431" y="1822153"/>
            <a:ext cx="11784860" cy="1553919"/>
            <a:chOff x="0" y="0"/>
            <a:chExt cx="2808955" cy="3703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08955" cy="370381"/>
            </a:xfrm>
            <a:custGeom>
              <a:avLst/>
              <a:gdLst/>
              <a:ahLst/>
              <a:cxnLst/>
              <a:rect r="r" b="b" t="t" l="l"/>
              <a:pathLst>
                <a:path h="370381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70381"/>
                  </a:lnTo>
                  <a:lnTo>
                    <a:pt x="0" y="370381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08955" cy="408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27725" y="1028700"/>
            <a:ext cx="5737842" cy="4308598"/>
          </a:xfrm>
          <a:custGeom>
            <a:avLst/>
            <a:gdLst/>
            <a:ahLst/>
            <a:cxnLst/>
            <a:rect r="r" b="b" t="t" l="l"/>
            <a:pathLst>
              <a:path h="4308598" w="5737842">
                <a:moveTo>
                  <a:pt x="0" y="0"/>
                </a:moveTo>
                <a:lnTo>
                  <a:pt x="5737842" y="0"/>
                </a:lnTo>
                <a:lnTo>
                  <a:pt x="5737842" y="4308598"/>
                </a:lnTo>
                <a:lnTo>
                  <a:pt x="0" y="4308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22065" y="6683259"/>
            <a:ext cx="9557473" cy="9557473"/>
          </a:xfrm>
          <a:custGeom>
            <a:avLst/>
            <a:gdLst/>
            <a:ahLst/>
            <a:cxnLst/>
            <a:rect r="r" b="b" t="t" l="l"/>
            <a:pathLst>
              <a:path h="9557473" w="9557473">
                <a:moveTo>
                  <a:pt x="0" y="0"/>
                </a:moveTo>
                <a:lnTo>
                  <a:pt x="9557473" y="0"/>
                </a:lnTo>
                <a:lnTo>
                  <a:pt x="9557473" y="9557473"/>
                </a:lnTo>
                <a:lnTo>
                  <a:pt x="0" y="955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03415" y="7169183"/>
            <a:ext cx="2504430" cy="1657477"/>
          </a:xfrm>
          <a:custGeom>
            <a:avLst/>
            <a:gdLst/>
            <a:ahLst/>
            <a:cxnLst/>
            <a:rect r="r" b="b" t="t" l="l"/>
            <a:pathLst>
              <a:path h="1657477" w="2504430">
                <a:moveTo>
                  <a:pt x="0" y="0"/>
                </a:moveTo>
                <a:lnTo>
                  <a:pt x="2504430" y="0"/>
                </a:lnTo>
                <a:lnTo>
                  <a:pt x="2504430" y="1657478"/>
                </a:lnTo>
                <a:lnTo>
                  <a:pt x="0" y="16574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0">
            <a:off x="6707595" y="5584691"/>
            <a:ext cx="1305215" cy="62650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0">
            <a:off x="9542785" y="6764549"/>
            <a:ext cx="1305215" cy="626503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16000" y="1018152"/>
            <a:ext cx="1930906" cy="2264389"/>
          </a:xfrm>
          <a:custGeom>
            <a:avLst/>
            <a:gdLst/>
            <a:ahLst/>
            <a:cxnLst/>
            <a:rect r="r" b="b" t="t" l="l"/>
            <a:pathLst>
              <a:path h="2264389" w="1930906">
                <a:moveTo>
                  <a:pt x="0" y="0"/>
                </a:moveTo>
                <a:lnTo>
                  <a:pt x="1930907" y="0"/>
                </a:lnTo>
                <a:lnTo>
                  <a:pt x="1930907" y="2264389"/>
                </a:lnTo>
                <a:lnTo>
                  <a:pt x="0" y="22643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85201" y="2754584"/>
            <a:ext cx="2027676" cy="2197097"/>
            <a:chOff x="0" y="0"/>
            <a:chExt cx="2703568" cy="29294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59382" cy="2929463"/>
            </a:xfrm>
            <a:custGeom>
              <a:avLst/>
              <a:gdLst/>
              <a:ahLst/>
              <a:cxnLst/>
              <a:rect r="r" b="b" t="t" l="l"/>
              <a:pathLst>
                <a:path h="2929463" w="1859382">
                  <a:moveTo>
                    <a:pt x="0" y="0"/>
                  </a:moveTo>
                  <a:lnTo>
                    <a:pt x="1859382" y="0"/>
                  </a:lnTo>
                  <a:lnTo>
                    <a:pt x="1859382" y="2929463"/>
                  </a:lnTo>
                  <a:lnTo>
                    <a:pt x="0" y="2929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4"/>
            <a:srcRect l="0" t="0" r="0" b="0"/>
            <a:stretch>
              <a:fillRect/>
            </a:stretch>
          </p:blipFill>
          <p:spPr>
            <a:xfrm flipH="false" flipV="false" rot="0">
              <a:off x="173674" y="753754"/>
              <a:ext cx="2529893" cy="2175708"/>
            </a:xfrm>
            <a:prstGeom prst="rect">
              <a:avLst/>
            </a:prstGeom>
          </p:spPr>
        </p:pic>
      </p:grpSp>
      <p:sp>
        <p:nvSpPr>
          <p:cNvPr name="Freeform 17" id="17"/>
          <p:cNvSpPr/>
          <p:nvPr/>
        </p:nvSpPr>
        <p:spPr>
          <a:xfrm flipH="false" flipV="false" rot="0">
            <a:off x="4625157" y="6313941"/>
            <a:ext cx="2276713" cy="1086485"/>
          </a:xfrm>
          <a:custGeom>
            <a:avLst/>
            <a:gdLst/>
            <a:ahLst/>
            <a:cxnLst/>
            <a:rect r="r" b="b" t="t" l="l"/>
            <a:pathLst>
              <a:path h="1086485" w="2276713">
                <a:moveTo>
                  <a:pt x="0" y="0"/>
                </a:moveTo>
                <a:lnTo>
                  <a:pt x="2276713" y="0"/>
                </a:lnTo>
                <a:lnTo>
                  <a:pt x="2276713" y="1086485"/>
                </a:lnTo>
                <a:lnTo>
                  <a:pt x="0" y="10864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3501445" y="1932884"/>
            <a:ext cx="1805165" cy="2303575"/>
          </a:xfrm>
          <a:custGeom>
            <a:avLst/>
            <a:gdLst/>
            <a:ahLst/>
            <a:cxnLst/>
            <a:rect r="r" b="b" t="t" l="l"/>
            <a:pathLst>
              <a:path h="2303575" w="1805165">
                <a:moveTo>
                  <a:pt x="0" y="0"/>
                </a:moveTo>
                <a:lnTo>
                  <a:pt x="1805165" y="0"/>
                </a:lnTo>
                <a:lnTo>
                  <a:pt x="1805165" y="2303575"/>
                </a:lnTo>
                <a:lnTo>
                  <a:pt x="0" y="23035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306610" y="7505201"/>
            <a:ext cx="1707707" cy="1058544"/>
          </a:xfrm>
          <a:custGeom>
            <a:avLst/>
            <a:gdLst/>
            <a:ahLst/>
            <a:cxnLst/>
            <a:rect r="r" b="b" t="t" l="l"/>
            <a:pathLst>
              <a:path h="1058544" w="1707707">
                <a:moveTo>
                  <a:pt x="0" y="0"/>
                </a:moveTo>
                <a:lnTo>
                  <a:pt x="1707707" y="0"/>
                </a:lnTo>
                <a:lnTo>
                  <a:pt x="1707707" y="1058544"/>
                </a:lnTo>
                <a:lnTo>
                  <a:pt x="0" y="10585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49548" y="1744354"/>
            <a:ext cx="1476797" cy="863358"/>
          </a:xfrm>
          <a:custGeom>
            <a:avLst/>
            <a:gdLst/>
            <a:ahLst/>
            <a:cxnLst/>
            <a:rect r="r" b="b" t="t" l="l"/>
            <a:pathLst>
              <a:path h="863358" w="1476797">
                <a:moveTo>
                  <a:pt x="0" y="0"/>
                </a:moveTo>
                <a:lnTo>
                  <a:pt x="1476797" y="0"/>
                </a:lnTo>
                <a:lnTo>
                  <a:pt x="1476797" y="863359"/>
                </a:lnTo>
                <a:lnTo>
                  <a:pt x="0" y="86335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729" t="-32382" r="-12875" b="-28755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090828" y="8644019"/>
            <a:ext cx="1846978" cy="547253"/>
          </a:xfrm>
          <a:custGeom>
            <a:avLst/>
            <a:gdLst/>
            <a:ahLst/>
            <a:cxnLst/>
            <a:rect r="r" b="b" t="t" l="l"/>
            <a:pathLst>
              <a:path h="547253" w="1846978">
                <a:moveTo>
                  <a:pt x="0" y="0"/>
                </a:moveTo>
                <a:lnTo>
                  <a:pt x="1846978" y="0"/>
                </a:lnTo>
                <a:lnTo>
                  <a:pt x="1846978" y="547252"/>
                </a:lnTo>
                <a:lnTo>
                  <a:pt x="0" y="54725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31684" t="-123206" r="-32187" b="-124705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18087" y="4023772"/>
            <a:ext cx="6196472" cy="4652988"/>
          </a:xfrm>
          <a:custGeom>
            <a:avLst/>
            <a:gdLst/>
            <a:ahLst/>
            <a:cxnLst/>
            <a:rect r="r" b="b" t="t" l="l"/>
            <a:pathLst>
              <a:path h="4652988" w="6196472">
                <a:moveTo>
                  <a:pt x="0" y="0"/>
                </a:moveTo>
                <a:lnTo>
                  <a:pt x="6196472" y="0"/>
                </a:lnTo>
                <a:lnTo>
                  <a:pt x="6196472" y="4652988"/>
                </a:lnTo>
                <a:lnTo>
                  <a:pt x="0" y="465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245295" y="4576350"/>
            <a:ext cx="1905946" cy="2389901"/>
          </a:xfrm>
          <a:custGeom>
            <a:avLst/>
            <a:gdLst/>
            <a:ahLst/>
            <a:cxnLst/>
            <a:rect r="r" b="b" t="t" l="l"/>
            <a:pathLst>
              <a:path h="2389901" w="1905946">
                <a:moveTo>
                  <a:pt x="0" y="0"/>
                </a:moveTo>
                <a:lnTo>
                  <a:pt x="1905946" y="0"/>
                </a:lnTo>
                <a:lnTo>
                  <a:pt x="1905946" y="2389901"/>
                </a:lnTo>
                <a:lnTo>
                  <a:pt x="0" y="238990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62653" y="5286630"/>
            <a:ext cx="1910990" cy="774140"/>
          </a:xfrm>
          <a:custGeom>
            <a:avLst/>
            <a:gdLst/>
            <a:ahLst/>
            <a:cxnLst/>
            <a:rect r="r" b="b" t="t" l="l"/>
            <a:pathLst>
              <a:path h="774140" w="1910990">
                <a:moveTo>
                  <a:pt x="0" y="0"/>
                </a:moveTo>
                <a:lnTo>
                  <a:pt x="1910989" y="0"/>
                </a:lnTo>
                <a:lnTo>
                  <a:pt x="1910989" y="774140"/>
                </a:lnTo>
                <a:lnTo>
                  <a:pt x="0" y="7741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694694" y="7389578"/>
            <a:ext cx="2243259" cy="496795"/>
          </a:xfrm>
          <a:custGeom>
            <a:avLst/>
            <a:gdLst/>
            <a:ahLst/>
            <a:cxnLst/>
            <a:rect r="r" b="b" t="t" l="l"/>
            <a:pathLst>
              <a:path h="496795" w="2243259">
                <a:moveTo>
                  <a:pt x="0" y="0"/>
                </a:moveTo>
                <a:lnTo>
                  <a:pt x="2243259" y="0"/>
                </a:lnTo>
                <a:lnTo>
                  <a:pt x="2243259" y="496795"/>
                </a:lnTo>
                <a:lnTo>
                  <a:pt x="0" y="496795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1615" t="-69901" r="-4229" b="-69067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91001" y="6175070"/>
            <a:ext cx="2454294" cy="1104432"/>
          </a:xfrm>
          <a:custGeom>
            <a:avLst/>
            <a:gdLst/>
            <a:ahLst/>
            <a:cxnLst/>
            <a:rect r="r" b="b" t="t" l="l"/>
            <a:pathLst>
              <a:path h="1104432" w="2454294">
                <a:moveTo>
                  <a:pt x="0" y="0"/>
                </a:moveTo>
                <a:lnTo>
                  <a:pt x="2454294" y="0"/>
                </a:lnTo>
                <a:lnTo>
                  <a:pt x="2454294" y="1104432"/>
                </a:lnTo>
                <a:lnTo>
                  <a:pt x="0" y="110443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613512" y="567349"/>
            <a:ext cx="760320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USO DE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25580" y="1997840"/>
            <a:ext cx="8572688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BIBLIOTECAS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61158" y="322630"/>
            <a:ext cx="1042965" cy="10429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55188" y="60165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53805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10818" y="1309326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CONCLUSIONES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3217" y="664718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Liceria Tech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62752" y="2784430"/>
            <a:ext cx="12249921" cy="610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 iniciar este proyecto nos causó curiosidad como es que algunos parámetros como la latencia o el ancho de banda pueden ser medidos, y ahí fue donde nació la problemática de ¿cómo hacerlo?</a:t>
            </a:r>
          </a:p>
          <a:p>
            <a:pPr algn="just">
              <a:lnSpc>
                <a:spcPts val="3065"/>
              </a:lnSpc>
            </a:pPr>
          </a:p>
          <a:p>
            <a:pPr algn="just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 por eso que nos trazamos los objetivos de crear un programa que haga mediciones de red en python y a su vez que detecte las anomalías usando inteligencia artificial brindada por OpenAI, para posteriormente adjuntarlo en una tabla.</a:t>
            </a:r>
          </a:p>
          <a:p>
            <a:pPr algn="just">
              <a:lnSpc>
                <a:spcPts val="3065"/>
              </a:lnSpc>
            </a:pPr>
          </a:p>
          <a:p>
            <a:pPr algn="just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Luego de lograr el objetivo propuesto concluímos que es posible expandir el programa e incluso mejorarlo aún más para lo cual invito a todas las personas a intentarlo.</a:t>
            </a:r>
          </a:p>
          <a:p>
            <a:pPr algn="just">
              <a:lnSpc>
                <a:spcPts val="3065"/>
              </a:lnSpc>
            </a:pPr>
          </a:p>
          <a:p>
            <a:pPr algn="just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Uno de los hallazgos que tuvimos fue la combinación de Flask y Python lo cual nos permitió crear un entorno web más amigable y optimizado ideal para entornos de control en tiempo real. </a:t>
            </a:r>
          </a:p>
          <a:p>
            <a:pPr algn="l">
              <a:lnSpc>
                <a:spcPts val="3065"/>
              </a:lnSpc>
            </a:pP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DAGYh0JieH8</dc:identifier>
  <dcterms:modified xsi:type="dcterms:W3CDTF">2011-08-01T06:04:30Z</dcterms:modified>
  <cp:revision>1</cp:revision>
  <dc:title>Generador de Reportes de Red</dc:title>
</cp:coreProperties>
</file>